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0" r:id="rId3"/>
    <p:sldMasterId id="2147483744" r:id="rId4"/>
    <p:sldMasterId id="2147483756" r:id="rId5"/>
    <p:sldMasterId id="2147483791" r:id="rId6"/>
    <p:sldMasterId id="2147483803" r:id="rId7"/>
  </p:sldMasterIdLst>
  <p:sldIdLst>
    <p:sldId id="268" r:id="rId8"/>
    <p:sldId id="264" r:id="rId9"/>
    <p:sldId id="258" r:id="rId10"/>
    <p:sldId id="257" r:id="rId11"/>
    <p:sldId id="259" r:id="rId12"/>
    <p:sldId id="260" r:id="rId13"/>
    <p:sldId id="261" r:id="rId14"/>
    <p:sldId id="262" r:id="rId15"/>
    <p:sldId id="263" r:id="rId16"/>
    <p:sldId id="269" r:id="rId17"/>
    <p:sldId id="270" r:id="rId18"/>
    <p:sldId id="271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075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112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491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679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3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9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515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420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931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344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162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175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73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501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7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3525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8083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4150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0787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2560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0273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5137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6307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9740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50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3426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7766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0749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87256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258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07906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1466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505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165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32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7398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8720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7975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12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2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27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246D1-4210-4C12-9EB5-978FD2EAC7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546B3-75FB-4925-A068-6675689EBF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58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esm3C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135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>
              <a:buClr>
                <a:srgbClr val="2DA2BF"/>
              </a:buClr>
              <a:buFont typeface="Wingdings" pitchFamily="2" charset="2"/>
              <a:buChar char="v"/>
            </a:pPr>
            <a:endParaRPr lang="fa-IR" dirty="0" smtClean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 lvl="0" algn="r" rtl="1">
              <a:buClr>
                <a:srgbClr val="2DA2BF"/>
              </a:buClr>
              <a:buFont typeface="Wingdings" pitchFamily="2" charset="2"/>
              <a:buChar char="v"/>
            </a:pPr>
            <a:endParaRPr lang="fa-IR" dirty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 lvl="0" algn="just" rtl="1">
              <a:buClr>
                <a:srgbClr val="2DA2BF"/>
              </a:buClr>
              <a:buFont typeface="Wingdings" pitchFamily="2" charset="2"/>
              <a:buChar char="v"/>
            </a:pPr>
            <a:r>
              <a:rPr lang="fa-IR" sz="4000" dirty="0" smtClean="0">
                <a:solidFill>
                  <a:prstClr val="black"/>
                </a:solidFill>
                <a:latin typeface="Arabic Typesetting" panose="03020402040406030203" pitchFamily="66" charset="-78"/>
                <a:cs typeface="B Zar" panose="00000400000000000000" pitchFamily="2" charset="-78"/>
              </a:rPr>
              <a:t>اگر </a:t>
            </a:r>
            <a:r>
              <a:rPr lang="fa-IR" sz="4000" dirty="0">
                <a:solidFill>
                  <a:prstClr val="black"/>
                </a:solidFill>
                <a:latin typeface="Arabic Typesetting" panose="03020402040406030203" pitchFamily="66" charset="-78"/>
                <a:cs typeface="B Zar" panose="00000400000000000000" pitchFamily="2" charset="-78"/>
              </a:rPr>
              <a:t>احساس کردید که هنگام گفت و گو با فرزندانتان چیزی را اشتباه گفته‌اید به آن اقرار کنید. مثلاً بگویید اطلاعات من درباره آن موضوع کم بود. اکنون مطالعه کردم واقعیت موضوع چنین است.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8150" y="762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4000" b="0" dirty="0">
                <a:solidFill>
                  <a:prstClr val="black"/>
                </a:solidFill>
                <a:effectLst/>
                <a:latin typeface="Arabic Typesetting" panose="03020402040406030203" pitchFamily="66" charset="-78"/>
                <a:cs typeface="B Zar" panose="00000400000000000000" pitchFamily="2" charset="-78"/>
              </a:rPr>
              <a:t>در پاسخ به سؤالات جنسی فرزندانتان موارد زیر را در نظر بگیرید</a:t>
            </a:r>
            <a:endParaRPr lang="en-US" sz="4000" b="0" dirty="0">
              <a:latin typeface="Arabic Typesetting" panose="03020402040406030203" pitchFamily="66" charset="-78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9234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>
              <a:buClr>
                <a:srgbClr val="2DA2BF"/>
              </a:buClr>
              <a:buFont typeface="Wingdings" pitchFamily="2" charset="2"/>
              <a:buChar char="v"/>
            </a:pPr>
            <a:r>
              <a:rPr lang="fa-IR" sz="5400" b="1" dirty="0">
                <a:solidFill>
                  <a:prstClr val="black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آموزش باید تدریجی باشد نیاز نیست همه جزئیات را ناگهان در اختیار فرزند خود قرار دهید.</a:t>
            </a:r>
            <a:endParaRPr lang="en-US" sz="5400" b="1" dirty="0">
              <a:solidFill>
                <a:prstClr val="black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 algn="just" rtl="1">
              <a:buClr>
                <a:srgbClr val="2DA2BF"/>
              </a:buClr>
              <a:buFont typeface="Wingdings" pitchFamily="2" charset="2"/>
              <a:buChar char="v"/>
            </a:pPr>
            <a:r>
              <a:rPr lang="fa-IR" sz="5400" b="1" dirty="0">
                <a:solidFill>
                  <a:prstClr val="black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 زبان ساده و متناسب با سن فرزندتان صحبت کنید</a:t>
            </a:r>
            <a:endParaRPr lang="en-US" sz="5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>
                <a:solidFill>
                  <a:prstClr val="black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در پاسخ به سؤالات جنسی فرزندانتان موارد زیر را در نظر بگیرید</a:t>
            </a:r>
            <a:endParaRPr lang="en-US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5298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>
              <a:buClr>
                <a:srgbClr val="2DA2BF"/>
              </a:buClr>
              <a:buFont typeface="Wingdings" pitchFamily="2" charset="2"/>
              <a:buChar char="v"/>
            </a:pPr>
            <a:endParaRPr lang="fa-IR" sz="4000" dirty="0" smtClean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 lvl="0" algn="r" rtl="1">
              <a:lnSpc>
                <a:spcPct val="150000"/>
              </a:lnSpc>
              <a:buClr>
                <a:srgbClr val="2DA2BF"/>
              </a:buClr>
              <a:buFont typeface="Wingdings" pitchFamily="2" charset="2"/>
              <a:buChar char="v"/>
            </a:pPr>
            <a:r>
              <a:rPr lang="fa-IR" sz="4400" dirty="0" smtClean="0">
                <a:solidFill>
                  <a:prstClr val="black"/>
                </a:solidFill>
                <a:latin typeface="Arabic Typesetting" panose="03020402040406030203" pitchFamily="66" charset="-78"/>
                <a:cs typeface="B Zar" panose="00000400000000000000" pitchFamily="2" charset="-78"/>
              </a:rPr>
              <a:t>اجازه </a:t>
            </a:r>
            <a:r>
              <a:rPr lang="fa-IR" sz="4400" dirty="0">
                <a:solidFill>
                  <a:prstClr val="black"/>
                </a:solidFill>
                <a:latin typeface="Arabic Typesetting" panose="03020402040406030203" pitchFamily="66" charset="-78"/>
                <a:cs typeface="B Zar" panose="00000400000000000000" pitchFamily="2" charset="-78"/>
              </a:rPr>
              <a:t>دهید آزادانه و بدون ترس صحبت کنند.</a:t>
            </a:r>
          </a:p>
          <a:p>
            <a:pPr lvl="0" algn="r" rtl="1">
              <a:lnSpc>
                <a:spcPct val="150000"/>
              </a:lnSpc>
              <a:buClr>
                <a:srgbClr val="2DA2BF"/>
              </a:buClr>
              <a:buFont typeface="Wingdings" pitchFamily="2" charset="2"/>
              <a:buChar char="v"/>
            </a:pPr>
            <a:r>
              <a:rPr lang="fa-IR" sz="4400" dirty="0">
                <a:solidFill>
                  <a:prstClr val="black"/>
                </a:solidFill>
                <a:latin typeface="Arabic Typesetting" panose="03020402040406030203" pitchFamily="66" charset="-78"/>
                <a:cs typeface="B Zar" panose="00000400000000000000" pitchFamily="2" charset="-78"/>
              </a:rPr>
              <a:t>همراه با خرافات و شوخی زیاد نباشد.</a:t>
            </a:r>
            <a:endParaRPr lang="en-US" sz="4400" dirty="0">
              <a:solidFill>
                <a:prstClr val="black"/>
              </a:solidFill>
              <a:latin typeface="Arabic Typesetting" panose="03020402040406030203" pitchFamily="66" charset="-78"/>
              <a:cs typeface="B Zar" panose="00000400000000000000" pitchFamily="2" charset="-78"/>
            </a:endParaRPr>
          </a:p>
          <a:p>
            <a:pPr algn="r"/>
            <a:endParaRPr lang="en-US" sz="4000" dirty="0">
              <a:cs typeface="B Za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4400" b="0" dirty="0">
                <a:solidFill>
                  <a:prstClr val="black"/>
                </a:solidFill>
                <a:effectLst/>
                <a:latin typeface="Arabic Typesetting" panose="03020402040406030203" pitchFamily="66" charset="-78"/>
                <a:cs typeface="B Zar" panose="00000400000000000000" pitchFamily="2" charset="-78"/>
              </a:rPr>
              <a:t>در پاسخ به سؤالات جنسی فرزندانتان موارد زیر را در نظر بگیرید</a:t>
            </a:r>
            <a:endParaRPr lang="en-US" sz="4400" b="0" dirty="0">
              <a:latin typeface="Arabic Typesetting" panose="03020402040406030203" pitchFamily="66" charset="-78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0814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ree-animated-backgrounds-for-powerpoint-download-640x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43000" y="1905000"/>
            <a:ext cx="419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400" b="1" i="1" dirty="0" smtClean="0">
                <a:solidFill>
                  <a:srgbClr val="4F81BD">
                    <a:lumMod val="20000"/>
                    <a:lumOff val="80000"/>
                  </a:srgbClr>
                </a:solidFill>
                <a:effectLst>
                  <a:glow rad="228600">
                    <a:srgbClr val="8064A2">
                      <a:satMod val="175000"/>
                      <a:alpha val="40000"/>
                    </a:srgbClr>
                  </a:glow>
                </a:effectLst>
                <a:cs typeface="+mj-cs"/>
              </a:rPr>
              <a:t>با تشکر از توجه شما</a:t>
            </a:r>
            <a:endParaRPr lang="en-US" sz="4400" b="1" i="1" dirty="0">
              <a:solidFill>
                <a:srgbClr val="4F81BD">
                  <a:lumMod val="20000"/>
                  <a:lumOff val="80000"/>
                </a:srgbClr>
              </a:solidFill>
              <a:effectLst>
                <a:glow rad="228600">
                  <a:srgbClr val="8064A2">
                    <a:satMod val="175000"/>
                    <a:alpha val="40000"/>
                  </a:srgb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58451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746218" cy="2235200"/>
          </a:xfrm>
        </p:spPr>
        <p:txBody>
          <a:bodyPr>
            <a:normAutofit fontScale="62500" lnSpcReduction="20000"/>
          </a:bodyPr>
          <a:lstStyle/>
          <a:p>
            <a:pPr marL="36576" lvl="0" indent="0" algn="r">
              <a:spcBef>
                <a:spcPts val="0"/>
              </a:spcBef>
              <a:buClr>
                <a:srgbClr val="F07F09"/>
              </a:buClr>
              <a:buNone/>
            </a:pPr>
            <a:endParaRPr lang="en-US" sz="3200" dirty="0" smtClean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  <a:ea typeface="+mj-ea"/>
              <a:cs typeface="B Nazanin" pitchFamily="2" charset="-78"/>
            </a:endParaRPr>
          </a:p>
          <a:p>
            <a:pPr marL="36576" lvl="0" indent="0" algn="r">
              <a:spcBef>
                <a:spcPts val="0"/>
              </a:spcBef>
              <a:buClr>
                <a:srgbClr val="F07F09"/>
              </a:buClr>
              <a:buNone/>
            </a:pPr>
            <a:endParaRPr lang="en-US" sz="3200" dirty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  <a:ea typeface="+mj-ea"/>
              <a:cs typeface="B Nazanin" pitchFamily="2" charset="-78"/>
            </a:endParaRPr>
          </a:p>
          <a:p>
            <a:pPr marL="36576" lvl="0" indent="0" algn="ctr">
              <a:lnSpc>
                <a:spcPct val="170000"/>
              </a:lnSpc>
              <a:spcBef>
                <a:spcPts val="0"/>
              </a:spcBef>
              <a:buClr>
                <a:srgbClr val="F07F09"/>
              </a:buClr>
              <a:buNone/>
            </a:pPr>
            <a:r>
              <a:rPr lang="fa-IR" sz="63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B Nazanin+ Bold" panose="02000700000000000000" pitchFamily="2" charset="-78"/>
                <a:ea typeface="+mj-ea"/>
                <a:cs typeface="B Nazanin+ Bold" panose="02000700000000000000" pitchFamily="2" charset="-78"/>
              </a:rPr>
              <a:t>تربیت </a:t>
            </a:r>
            <a:r>
              <a:rPr lang="fa-IR" sz="63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B Nazanin+ Bold" panose="02000700000000000000" pitchFamily="2" charset="-78"/>
                <a:ea typeface="+mj-ea"/>
                <a:cs typeface="B Nazanin+ Bold" panose="02000700000000000000" pitchFamily="2" charset="-78"/>
              </a:rPr>
              <a:t>جنسی </a:t>
            </a:r>
            <a:r>
              <a:rPr lang="fa-IR" sz="63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B Nazanin+ Bold" panose="02000700000000000000" pitchFamily="2" charset="-78"/>
                <a:ea typeface="+mj-ea"/>
                <a:cs typeface="B Nazanin+ Bold" panose="02000700000000000000" pitchFamily="2" charset="-78"/>
              </a:rPr>
              <a:t>دانش آموزان  مقطع دبستان</a:t>
            </a:r>
            <a:endParaRPr lang="en-US" sz="6300" dirty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B Nazanin+ Bold" panose="02000700000000000000" pitchFamily="2" charset="-78"/>
              <a:ea typeface="+mj-ea"/>
              <a:cs typeface="B Nazanin+ Bold" panose="020007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60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4400" dirty="0" smtClean="0">
                <a:latin typeface="B Nazanin+ Black" panose="02000700000000000000" pitchFamily="2" charset="-78"/>
                <a:cs typeface="B Nazanin+ Black" panose="02000700000000000000" pitchFamily="2" charset="-78"/>
              </a:rPr>
              <a:t>تربیت جنسی با آموزش جنسی متفاوت است</a:t>
            </a:r>
            <a:endParaRPr lang="en-US" sz="4400" dirty="0">
              <a:latin typeface="B Nazanin+ Black" panose="02000700000000000000" pitchFamily="2" charset="-78"/>
              <a:cs typeface="B Nazanin+ Black" panose="02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rtl="1">
              <a:buFont typeface="Wingdings" pitchFamily="2" charset="2"/>
              <a:buChar char="v"/>
            </a:pP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B Zar" panose="00000400000000000000" pitchFamily="2" charset="-78"/>
              </a:rPr>
              <a:t>آموزش جنسی شرح جزئیات روابط و مراحل جنسی است اما آنچه در تربیت جنسی مطرح است، ارائه مجموعه اطلاعات جسمانی، روانی، اجتماعی دینی درباره مسائل جنسی و آموزش مراقبت های شخصی کودکان در این حوزه است.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018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fa-IR" dirty="0" smtClean="0">
                <a:solidFill>
                  <a:schemeClr val="tx1"/>
                </a:solidFill>
                <a:cs typeface="B Zar" panose="00000400000000000000" pitchFamily="2" charset="-78"/>
              </a:rPr>
              <a:t>اصل کنترل و مراقبت در دوستی ها و معاشرت ها</a:t>
            </a:r>
          </a:p>
          <a:p>
            <a:pPr algn="r" rtl="1">
              <a:buFont typeface="Wingdings" pitchFamily="2" charset="2"/>
              <a:buChar char="v"/>
            </a:pPr>
            <a:r>
              <a:rPr lang="fa-IR" dirty="0" smtClean="0">
                <a:solidFill>
                  <a:schemeClr val="tx1"/>
                </a:solidFill>
                <a:cs typeface="B Zar" panose="00000400000000000000" pitchFamily="2" charset="-78"/>
              </a:rPr>
              <a:t>اصل الگوپذیری</a:t>
            </a:r>
          </a:p>
          <a:p>
            <a:pPr algn="r" rtl="1">
              <a:buFont typeface="Wingdings" pitchFamily="2" charset="2"/>
              <a:buChar char="v"/>
            </a:pPr>
            <a:r>
              <a:rPr lang="fa-IR" dirty="0" smtClean="0">
                <a:solidFill>
                  <a:schemeClr val="tx1"/>
                </a:solidFill>
                <a:cs typeface="B Zar" panose="00000400000000000000" pitchFamily="2" charset="-78"/>
              </a:rPr>
              <a:t>اصل آماده سازی کودک برای زندگی در دنیای واقعی</a:t>
            </a:r>
          </a:p>
          <a:p>
            <a:pPr algn="r" rtl="1">
              <a:buFont typeface="Wingdings" pitchFamily="2" charset="2"/>
              <a:buChar char="v"/>
            </a:pPr>
            <a:r>
              <a:rPr lang="fa-IR" dirty="0" smtClean="0">
                <a:solidFill>
                  <a:schemeClr val="tx1"/>
                </a:solidFill>
                <a:cs typeface="B Zar" panose="00000400000000000000" pitchFamily="2" charset="-78"/>
              </a:rPr>
              <a:t>اصل ایجاد روابط صحیح بین دختران و پسران</a:t>
            </a:r>
          </a:p>
          <a:p>
            <a:pPr algn="r" rtl="1">
              <a:buFont typeface="Wingdings" pitchFamily="2" charset="2"/>
              <a:buChar char="v"/>
            </a:pPr>
            <a:r>
              <a:rPr lang="fa-IR" dirty="0" smtClean="0">
                <a:solidFill>
                  <a:schemeClr val="tx1"/>
                </a:solidFill>
                <a:cs typeface="B Zar" panose="00000400000000000000" pitchFamily="2" charset="-78"/>
              </a:rPr>
              <a:t>اصل برقراری ارتباط کلامی و عاطفی</a:t>
            </a:r>
          </a:p>
          <a:p>
            <a:pPr algn="r" rtl="1">
              <a:buFont typeface="Wingdings" pitchFamily="2" charset="2"/>
              <a:buChar char="v"/>
            </a:pPr>
            <a:r>
              <a:rPr lang="fa-IR" dirty="0" smtClean="0">
                <a:solidFill>
                  <a:schemeClr val="tx1"/>
                </a:solidFill>
                <a:cs typeface="B Zar" panose="00000400000000000000" pitchFamily="2" charset="-78"/>
              </a:rPr>
              <a:t>اصل پرهیز از افراط و تفریط</a:t>
            </a:r>
          </a:p>
          <a:p>
            <a:pPr algn="r" rtl="1">
              <a:buFont typeface="Wingdings" pitchFamily="2" charset="2"/>
              <a:buChar char="v"/>
            </a:pPr>
            <a:r>
              <a:rPr lang="fa-IR" dirty="0" smtClean="0">
                <a:solidFill>
                  <a:schemeClr val="tx1"/>
                </a:solidFill>
                <a:cs typeface="B Zar" panose="00000400000000000000" pitchFamily="2" charset="-78"/>
              </a:rPr>
              <a:t>اصل عزت نفس کودک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dirty="0" smtClean="0">
                <a:solidFill>
                  <a:schemeClr val="tx1"/>
                </a:solidFill>
                <a:cs typeface="B Zar" panose="00000400000000000000" pitchFamily="2" charset="-78"/>
              </a:rPr>
              <a:t>اصل توجه به نوسانات خلقی</a:t>
            </a:r>
          </a:p>
          <a:p>
            <a:pPr marL="0" indent="0" algn="r" rtl="1">
              <a:buNone/>
            </a:pP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ct val="20000"/>
              </a:spcBef>
            </a:pPr>
            <a:r>
              <a:rPr lang="fa-IR" sz="4400" dirty="0">
                <a:solidFill>
                  <a:prstClr val="black"/>
                </a:solidFill>
                <a:effectLst/>
                <a:latin typeface="Century Gothic"/>
                <a:ea typeface="+mn-ea"/>
                <a:cs typeface="B Zar" panose="00000400000000000000" pitchFamily="2" charset="-78"/>
              </a:rPr>
              <a:t>اصول تربیت </a:t>
            </a:r>
            <a:r>
              <a:rPr lang="fa-IR" sz="4400" dirty="0" smtClean="0">
                <a:solidFill>
                  <a:prstClr val="black"/>
                </a:solidFill>
                <a:effectLst/>
                <a:latin typeface="Century Gothic"/>
                <a:ea typeface="+mn-ea"/>
                <a:cs typeface="B Zar" panose="00000400000000000000" pitchFamily="2" charset="-78"/>
              </a:rPr>
              <a:t>جنسی</a:t>
            </a:r>
            <a:endParaRPr lang="en-US" sz="4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74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990600"/>
          </a:xfrm>
        </p:spPr>
        <p:txBody>
          <a:bodyPr>
            <a:noAutofit/>
          </a:bodyPr>
          <a:lstStyle/>
          <a:p>
            <a:pPr algn="ctr" rtl="1"/>
            <a:r>
              <a:rPr lang="fa-I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abic Typesetting" panose="03020402040406030203" pitchFamily="66" charset="-78"/>
                <a:cs typeface="2  Zar" panose="00000400000000000000" pitchFamily="2" charset="-78"/>
              </a:rPr>
              <a:t>اگر کودک به تفاوت های جنسی پی ببرد، چه کنیم؟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abic Typesetting" panose="03020402040406030203" pitchFamily="66" charset="-78"/>
              <a:cs typeface="2 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905000"/>
            <a:ext cx="7025640" cy="2775477"/>
          </a:xfrm>
        </p:spPr>
        <p:txBody>
          <a:bodyPr>
            <a:normAutofit fontScale="92500" lnSpcReduction="20000"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4000" b="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مضطرب نشوید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4000" b="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از پاسخ دادن طفره نروید و به کنجکاوی فرزندتان بها بدهید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4000" b="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مثال هایی از تفاوتهای زن و مرد را در چهره و بقیه ظواهر بزنید</a:t>
            </a:r>
          </a:p>
          <a:p>
            <a:pPr algn="r" rtl="1">
              <a:buFont typeface="Wingdings" pitchFamily="2" charset="2"/>
              <a:buChar char="v"/>
            </a:pPr>
            <a:endParaRPr lang="en-US" sz="4000" dirty="0">
              <a:latin typeface="Arabic Typesetting" panose="03020402040406030203" pitchFamily="66" charset="-78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33817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467600" cy="1143000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chemeClr val="tx1"/>
                </a:solidFill>
                <a:cs typeface="B Zar" panose="00000400000000000000" pitchFamily="2" charset="-78"/>
              </a:rPr>
              <a:t>فرزندان ما در چه سنی تا چه میزان باید با مسایل جنسی آشنا شوند؟</a:t>
            </a:r>
            <a:endParaRPr lang="en-US" sz="36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320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تا 5 سالگی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20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بتوانند به راحتی با والدین یا فرد بزرگسال قابل اعتماد، درباره جنسیت صحبت می کنند.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20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درک کنندکه نوزادان از رحم مادر متولد می شوند.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20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مفهوم فضای خصوصی را هنگام تعویض لباس  رفتن به توالت بدانند. به ویژه ضروری است که کودکان در این سن تفاوت خصوصی و سری را بفهمند.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20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نام صحیح اعضای بدن از جمله اعضای تناسلی را بدانند.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20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نسبت به هویت خود، دختر یا پسر عزت نفس داشته باشد.</a:t>
            </a:r>
          </a:p>
          <a:p>
            <a:pPr marL="0" indent="0" algn="r" rtl="1">
              <a:buNone/>
            </a:pPr>
            <a:endParaRPr lang="fa-IR" sz="2800" dirty="0" smtClean="0">
              <a:cs typeface="B Zar" panose="00000400000000000000" pitchFamily="2" charset="-78"/>
            </a:endParaRPr>
          </a:p>
          <a:p>
            <a:pPr algn="r" rtl="1">
              <a:buFont typeface="Wingdings" pitchFamily="2" charset="2"/>
              <a:buChar char="v"/>
            </a:pPr>
            <a:endParaRPr lang="en-US" sz="28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247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533400"/>
            <a:ext cx="7467600" cy="5254752"/>
          </a:xfrm>
        </p:spPr>
        <p:txBody>
          <a:bodyPr/>
          <a:lstStyle/>
          <a:p>
            <a:pPr marL="0" indent="0" algn="r" rtl="1">
              <a:buNone/>
            </a:pPr>
            <a:endParaRPr lang="fa-IR" dirty="0" smtClean="0"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Zar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360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بین شش تا نه سالگی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60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از تفاوت بین دو جنس کاملاٌ آگاه باشند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60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بتوانند تولید مثل حیوانات و گیاهان را به عنوان بخشی از چرخه حیات درک کنند.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60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نسبت به سلامت کلی  نیازهای ایمنی بدن خود مسئولیت روزافزون پیدا کنند.</a:t>
            </a:r>
            <a:endParaRPr lang="en-US" sz="3600" dirty="0">
              <a:latin typeface="Arabic Typesetting" panose="03020402040406030203" pitchFamily="66" charset="-78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401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0"/>
            <a:ext cx="7010400" cy="5791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360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بین نه تا سیزده سالگی: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60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با تغییرات طبیعی دختران و پسرها در دران بلوغ(عادت ماهانه و احتلام) آشنا شوند.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60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بتوانند با هم جنس های خود دوستی های عمیق برقرار کنند.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60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بدانند سوءاستفاده جنسی چیست؟ چگونه می توان آن را تشخیص داد و در موقعیت های بسیار خطرناک چگونه باید رفتار کرد؟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360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و در نهایت ودر سیزده سالگی مفاهیم جنسی را به طور کامل درک کنند.</a:t>
            </a:r>
            <a:endParaRPr lang="en-US" sz="3600" dirty="0">
              <a:latin typeface="Arabic Typesetting" panose="03020402040406030203" pitchFamily="66" charset="-78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164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 rtl="1">
              <a:buNone/>
            </a:pPr>
            <a:endParaRPr lang="fa-IR" sz="4000" dirty="0"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fa-IR" sz="440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از دروغ گفتن خودداری کنید.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v"/>
            </a:pPr>
            <a:r>
              <a:rPr lang="fa-IR" sz="4400" dirty="0" smtClean="0">
                <a:latin typeface="Arabic Typesetting" panose="03020402040406030203" pitchFamily="66" charset="-78"/>
                <a:cs typeface="B Zar" panose="00000400000000000000" pitchFamily="2" charset="-78"/>
              </a:rPr>
              <a:t>قانع کننده باشد</a:t>
            </a:r>
          </a:p>
          <a:p>
            <a:pPr algn="r" rtl="1">
              <a:buFont typeface="Wingdings" pitchFamily="2" charset="2"/>
              <a:buChar char="v"/>
            </a:pPr>
            <a:endParaRPr lang="fa-IR" dirty="0" smtClean="0">
              <a:cs typeface="B Zar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4000" b="0" dirty="0" smtClean="0">
                <a:solidFill>
                  <a:schemeClr val="tx1"/>
                </a:solidFill>
                <a:effectLst/>
                <a:latin typeface="Arabic Typesetting" panose="03020402040406030203" pitchFamily="66" charset="-78"/>
                <a:cs typeface="B Zar" panose="00000400000000000000" pitchFamily="2" charset="-78"/>
              </a:rPr>
              <a:t>در پاسخ به سؤالات جنسی فرزندانتان موارد زیر را در نظر بگیرید</a:t>
            </a:r>
            <a:endParaRPr lang="en-US" sz="4000" b="0" dirty="0">
              <a:solidFill>
                <a:schemeClr val="tx1"/>
              </a:solidFill>
              <a:effectLst/>
              <a:latin typeface="Arabic Typesetting" panose="03020402040406030203" pitchFamily="66" charset="-78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46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173</TotalTime>
  <Words>499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20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40" baseType="lpstr">
      <vt:lpstr>2  Zar</vt:lpstr>
      <vt:lpstr>Arabic Typesetting</vt:lpstr>
      <vt:lpstr>Arial</vt:lpstr>
      <vt:lpstr>B Nazanin</vt:lpstr>
      <vt:lpstr>B Nazanin+ Black</vt:lpstr>
      <vt:lpstr>B Nazanin+ Bold</vt:lpstr>
      <vt:lpstr>B Zar</vt:lpstr>
      <vt:lpstr>Calibri</vt:lpstr>
      <vt:lpstr>Century Gothic</vt:lpstr>
      <vt:lpstr>Century Schoolbook</vt:lpstr>
      <vt:lpstr>Franklin Gothic Book</vt:lpstr>
      <vt:lpstr>Franklin Gothic Medium</vt:lpstr>
      <vt:lpstr>Lucida Sans Unicode</vt:lpstr>
      <vt:lpstr>Palatino Linotype</vt:lpstr>
      <vt:lpstr>Times New Roman</vt:lpstr>
      <vt:lpstr>Tunga</vt:lpstr>
      <vt:lpstr>Verdana</vt:lpstr>
      <vt:lpstr>Wingdings</vt:lpstr>
      <vt:lpstr>Wingdings 2</vt:lpstr>
      <vt:lpstr>Wingdings 3</vt:lpstr>
      <vt:lpstr>Austin</vt:lpstr>
      <vt:lpstr>Concourse</vt:lpstr>
      <vt:lpstr>Angles</vt:lpstr>
      <vt:lpstr>Oriel</vt:lpstr>
      <vt:lpstr>Ion Boardroom</vt:lpstr>
      <vt:lpstr>Office Theme</vt:lpstr>
      <vt:lpstr>1_Office Theme</vt:lpstr>
      <vt:lpstr>PowerPoint Presentation</vt:lpstr>
      <vt:lpstr>PowerPoint Presentation</vt:lpstr>
      <vt:lpstr>تربیت جنسی با آموزش جنسی متفاوت است</vt:lpstr>
      <vt:lpstr>اصول تربیت جنسی</vt:lpstr>
      <vt:lpstr>اگر کودک به تفاوت های جنسی پی ببرد، چه کنیم؟</vt:lpstr>
      <vt:lpstr>فرزندان ما در چه سنی تا چه میزان باید با مسایل جنسی آشنا شوند؟</vt:lpstr>
      <vt:lpstr>PowerPoint Presentation</vt:lpstr>
      <vt:lpstr>PowerPoint Presentation</vt:lpstr>
      <vt:lpstr>در پاسخ به سؤالات جنسی فرزندانتان موارد زیر را در نظر بگیرید</vt:lpstr>
      <vt:lpstr>در پاسخ به سؤالات جنسی فرزندانتان موارد زیر را در نظر بگیرید</vt:lpstr>
      <vt:lpstr>در پاسخ به سؤالات جنسی فرزندانتان موارد زیر را در نظر بگیرید</vt:lpstr>
      <vt:lpstr>در پاسخ به سؤالات جنسی فرزندانتان موارد زیر را در نظر بگیرید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Modir</dc:creator>
  <cp:lastModifiedBy>admin</cp:lastModifiedBy>
  <cp:revision>21</cp:revision>
  <dcterms:created xsi:type="dcterms:W3CDTF">2006-08-16T00:00:00Z</dcterms:created>
  <dcterms:modified xsi:type="dcterms:W3CDTF">2017-01-15T11:42:21Z</dcterms:modified>
</cp:coreProperties>
</file>